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C30FE-E7BB-F6C7-A1B7-E618BD160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5A693B5-C591-30CD-147B-E58BDB8B8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3E77B3-5261-71AF-9176-66143ED6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F812FB-3524-9B85-B3A3-DD8C1273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5533C6-D1E9-CFFA-EF04-2B122902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61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7DAC3-7AD4-5D35-C5BB-7B50091F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F271D5-F330-ABBE-0A15-7D667927D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71AE53-F528-BFB1-9891-84DB7290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E39F84-C940-9352-AF0A-F62E5591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3D0CA9-4DC3-6403-9837-8FC80FA9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69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1B739BB-4531-3A39-21E0-05D05038E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E6692A-CD78-E6CC-7004-9564CF0AB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AFCD22-357E-9A96-B491-61770E43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D9AEB1-B746-3748-06A4-7ED3F7DB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7D5C69-F603-DAD8-DB78-93A52F6E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26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D543C4-C1D1-B1D1-101A-2AD22C7B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FA4D62-F84C-0A48-E82E-198D98AA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C49962-98BF-2CC8-BAC8-43445640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DB3FE2-3CFA-BDCC-BA26-F9C3F6F4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C69DA1-857A-C9D9-F1A1-6333E891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68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54B9B2-4AA9-63A1-76DD-0A10925C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7BB83F-B18B-A194-209A-2ABE2D17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826DB3-848D-6F0E-A1BA-97BAFB2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663377-8F95-7B92-B8CA-421BDE17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678507-02E4-C643-61E3-EAF1838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18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6752D5-343E-F999-FF26-42E88F12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E77AA8-874E-BA45-27D4-C7F084504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785857-E2E3-7BC6-BCB2-E2604749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74BF5F-2591-35CF-93C6-1B09BB4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15202A8-8EB5-C5B3-EBF5-6C7A2A2E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1B4525-0FA4-3403-26C6-0E2737EF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058FA-B7B0-4618-A2ED-6196391A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D4FE5C-3497-6A87-DB15-75C4092B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AB28DF-13D5-AAC5-5A9D-6D5972B18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F312D7-CEC0-2AFB-DBB9-FA81D5DF6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35C774-0600-ECCC-4116-A7473B20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EF8EE5D-7837-0D9F-B1A2-664A19EE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0C004B2-8E22-32F8-E8BE-FD614B69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063D8F6-BDE8-B36F-DC12-159AC8FE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54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B8328-8A18-635D-627F-95F0E4FD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4BCF4A-5F79-3BEB-7B73-AB2A105C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F166CD5-6A39-FDBC-7081-27D677BC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D74CD3-B5D7-180E-BBFA-2A4CE2BF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9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780E1F5-0D7C-FC54-7494-D702DBC1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0C08D8-ECA0-FC30-3538-EDBD1B3F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BE9CB3-0A1B-BE34-80FB-91FCDEFE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37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E4F60A-6276-4EDD-2F31-F089FBB2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7D529-B411-E094-E140-9C77346F1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5B0FF5-2740-9C4E-3BC9-F14C8FAF8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1AF0FF-A70F-E9C5-5A32-21C4663D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757F1F-D087-BB52-C87D-02888B9D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F5107E-1270-8EBB-40EB-FC7A3C42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39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7D25E4-1B1E-CB23-2EDC-3522142E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EB45B4D-7BC4-AF54-22CF-B758CB6C6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BC25384-FCD5-61C4-D6A3-DA57E898C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61EB62-E438-AC4D-2C7C-0C19B67B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0917845-BDE4-418B-146A-18AB5DC1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131F8A-0A91-4CC3-80DA-9548FBC0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3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D7931D-0B35-4F6A-B070-C040F1C6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AADEEF-CDFF-7C43-BC28-3E29B69C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289106-A5D4-E1D2-2943-A29B8B927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49D0-6882-45C2-8358-3781E8796A85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C9FA5F-D3D4-6F9D-D968-093EDCFA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F78CE4-056C-C288-C125-FC5BF77F6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F7F0-1D04-43D4-BBA9-59C378466B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3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1A8EC-991D-95F5-A31C-F4EAA4EB7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948" y="717224"/>
            <a:ext cx="6151074" cy="2154370"/>
          </a:xfrm>
        </p:spPr>
        <p:txBody>
          <a:bodyPr anchor="b">
            <a:normAutofit/>
          </a:bodyPr>
          <a:lstStyle/>
          <a:p>
            <a:pPr algn="r"/>
            <a:r>
              <a:rPr lang="nb-NO" sz="4800">
                <a:solidFill>
                  <a:schemeClr val="bg1"/>
                </a:solidFill>
              </a:rPr>
              <a:t>Vin - Mack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068597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4859086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9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B7C2F9-DCFE-4C01-C693-F2EDC221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b-NO" sz="3800" dirty="0">
                <a:solidFill>
                  <a:schemeClr val="bg1"/>
                </a:solidFill>
              </a:rPr>
              <a:t>Northern Wines AS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E1AECF-9F7A-B4AF-4E81-EB1094630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Importselskap hvor Mack er deleier med 50 % eierandel.</a:t>
            </a:r>
          </a:p>
          <a:p>
            <a:r>
              <a:rPr lang="nb-NO" sz="2000" dirty="0">
                <a:solidFill>
                  <a:schemeClr val="bg1"/>
                </a:solidFill>
              </a:rPr>
              <a:t>Torbjørn Frydenlund daglig leder.</a:t>
            </a:r>
          </a:p>
          <a:p>
            <a:r>
              <a:rPr lang="nb-NO" sz="2000" dirty="0">
                <a:solidFill>
                  <a:schemeClr val="bg1"/>
                </a:solidFill>
              </a:rPr>
              <a:t>Portefølje på 20-30 viner p.t.</a:t>
            </a:r>
          </a:p>
          <a:p>
            <a:r>
              <a:rPr lang="nb-NO" sz="2000" dirty="0">
                <a:solidFill>
                  <a:schemeClr val="bg1"/>
                </a:solidFill>
              </a:rPr>
              <a:t>23 varelinjer listet i ASKO.</a:t>
            </a:r>
          </a:p>
          <a:p>
            <a:pPr marL="0" indent="0">
              <a:buNone/>
            </a:pPr>
            <a:endParaRPr lang="nb-NO" sz="20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AA076448-0DE5-8C3D-BC77-AD582F306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9" r="19779" b="2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47577-B5D5-5A24-E6E8-705AA5E8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nb-NO">
                <a:solidFill>
                  <a:schemeClr val="bg1"/>
                </a:solidFill>
              </a:rPr>
              <a:t>Hvordan jobber vi?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F3B6D2-3828-6324-2154-2466B15D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Vinene importeres via Northern Wines AS, og lagerføres på Nordic </a:t>
            </a:r>
            <a:r>
              <a:rPr lang="nb-NO" sz="2000" dirty="0" err="1">
                <a:solidFill>
                  <a:schemeClr val="bg1"/>
                </a:solidFill>
              </a:rPr>
              <a:t>Beverage</a:t>
            </a:r>
            <a:r>
              <a:rPr lang="nb-NO" sz="2000" dirty="0">
                <a:solidFill>
                  <a:schemeClr val="bg1"/>
                </a:solidFill>
              </a:rPr>
              <a:t> Solution på Vestby. </a:t>
            </a:r>
          </a:p>
          <a:p>
            <a:r>
              <a:rPr lang="nb-NO" sz="2000" dirty="0">
                <a:solidFill>
                  <a:schemeClr val="bg1"/>
                </a:solidFill>
              </a:rPr>
              <a:t>ASKO Øst lagerfører varene.</a:t>
            </a:r>
          </a:p>
          <a:p>
            <a:r>
              <a:rPr lang="nb-NO" sz="2000" dirty="0">
                <a:solidFill>
                  <a:schemeClr val="bg1"/>
                </a:solidFill>
              </a:rPr>
              <a:t>Distribueres til hele Norge..</a:t>
            </a:r>
          </a:p>
          <a:p>
            <a:r>
              <a:rPr lang="nb-NO" sz="2000" dirty="0">
                <a:solidFill>
                  <a:schemeClr val="bg1"/>
                </a:solidFill>
              </a:rPr>
              <a:t>Delta på messer og smakinger.</a:t>
            </a:r>
          </a:p>
          <a:p>
            <a:r>
              <a:rPr lang="nb-NO" sz="2000" dirty="0">
                <a:solidFill>
                  <a:schemeClr val="bg1"/>
                </a:solidFill>
              </a:rPr>
              <a:t>Storytelling – Buck, vingårder med samme verdisett som Mack. </a:t>
            </a:r>
          </a:p>
          <a:p>
            <a:r>
              <a:rPr lang="nb-NO" sz="2000" dirty="0">
                <a:solidFill>
                  <a:schemeClr val="bg1"/>
                </a:solidFill>
              </a:rPr>
              <a:t>Kvalitetsprodukter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9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47577-B5D5-5A24-E6E8-705AA5E8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b-NO" sz="3800" dirty="0">
                <a:solidFill>
                  <a:schemeClr val="bg1"/>
                </a:solidFill>
              </a:rPr>
              <a:t>Hvilke produsenter samarbeider vi med?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F3B6D2-3828-6324-2154-2466B15D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chemeClr val="bg1"/>
                </a:solidFill>
              </a:rPr>
              <a:t>Italia:</a:t>
            </a:r>
          </a:p>
          <a:p>
            <a:r>
              <a:rPr lang="nb-NO" sz="2000" dirty="0" err="1">
                <a:solidFill>
                  <a:schemeClr val="bg1"/>
                </a:solidFill>
              </a:rPr>
              <a:t>Brigaldara</a:t>
            </a:r>
            <a:endParaRPr lang="nb-NO" sz="2000" dirty="0">
              <a:solidFill>
                <a:schemeClr val="bg1"/>
              </a:solidFill>
            </a:endParaRPr>
          </a:p>
          <a:p>
            <a:pPr lvl="1"/>
            <a:r>
              <a:rPr lang="nb-NO" sz="1600" dirty="0">
                <a:solidFill>
                  <a:schemeClr val="bg1"/>
                </a:solidFill>
              </a:rPr>
              <a:t>Familieeid produsent med fokus på kvalitet og bærekraft.</a:t>
            </a:r>
          </a:p>
          <a:p>
            <a:pPr lvl="1"/>
            <a:r>
              <a:rPr lang="nb-NO" sz="1600" dirty="0">
                <a:solidFill>
                  <a:schemeClr val="bg1"/>
                </a:solidFill>
              </a:rPr>
              <a:t>Benytter landsbyen og naboer ved innhøsting istedenfor billig arbeidskraft.</a:t>
            </a:r>
          </a:p>
          <a:p>
            <a:pPr lvl="1"/>
            <a:r>
              <a:rPr lang="nb-NO" sz="1600" dirty="0">
                <a:solidFill>
                  <a:schemeClr val="bg1"/>
                </a:solidFill>
              </a:rPr>
              <a:t>Lange tradisjoner fra 1100-tallet, og familieeid av familien </a:t>
            </a:r>
            <a:r>
              <a:rPr lang="nb-NO" sz="1600" dirty="0" err="1">
                <a:solidFill>
                  <a:schemeClr val="bg1"/>
                </a:solidFill>
              </a:rPr>
              <a:t>Cesari</a:t>
            </a:r>
            <a:r>
              <a:rPr lang="nb-NO" sz="1600" dirty="0">
                <a:solidFill>
                  <a:schemeClr val="bg1"/>
                </a:solidFill>
              </a:rPr>
              <a:t> siden 1928.</a:t>
            </a:r>
          </a:p>
          <a:p>
            <a:pPr lvl="1"/>
            <a:r>
              <a:rPr lang="nb-NO" sz="1600" dirty="0">
                <a:solidFill>
                  <a:schemeClr val="bg1"/>
                </a:solidFill>
              </a:rPr>
              <a:t>Veneto</a:t>
            </a:r>
          </a:p>
          <a:p>
            <a:pPr lvl="2"/>
            <a:r>
              <a:rPr lang="nb-NO" sz="1200" dirty="0" err="1">
                <a:solidFill>
                  <a:schemeClr val="bg1"/>
                </a:solidFill>
              </a:rPr>
              <a:t>Soave</a:t>
            </a:r>
            <a:r>
              <a:rPr lang="nb-NO" sz="1200" dirty="0">
                <a:solidFill>
                  <a:schemeClr val="bg1"/>
                </a:solidFill>
              </a:rPr>
              <a:t>, </a:t>
            </a:r>
            <a:r>
              <a:rPr lang="nb-NO" sz="1200" dirty="0" err="1">
                <a:solidFill>
                  <a:schemeClr val="bg1"/>
                </a:solidFill>
              </a:rPr>
              <a:t>Valpolicella</a:t>
            </a:r>
            <a:r>
              <a:rPr lang="nb-NO" sz="1200" dirty="0">
                <a:solidFill>
                  <a:schemeClr val="bg1"/>
                </a:solidFill>
              </a:rPr>
              <a:t>, </a:t>
            </a:r>
            <a:r>
              <a:rPr lang="nb-NO" sz="1200" dirty="0" err="1">
                <a:solidFill>
                  <a:schemeClr val="bg1"/>
                </a:solidFill>
              </a:rPr>
              <a:t>Ripasso</a:t>
            </a:r>
            <a:r>
              <a:rPr lang="nb-NO" sz="1200" dirty="0">
                <a:solidFill>
                  <a:schemeClr val="bg1"/>
                </a:solidFill>
              </a:rPr>
              <a:t> og Amarone.</a:t>
            </a:r>
          </a:p>
          <a:p>
            <a:endParaRPr lang="nb-NO" sz="20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BAAC232E-F5A2-0704-C823-B9F22243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0" r="30719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47577-B5D5-5A24-E6E8-705AA5E8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b-NO" sz="3800" dirty="0">
                <a:solidFill>
                  <a:schemeClr val="bg1"/>
                </a:solidFill>
              </a:rPr>
              <a:t>Hvilke produsenter samarbeider vi med?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F3B6D2-3828-6324-2154-2466B15D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chemeClr val="bg1"/>
                </a:solidFill>
              </a:rPr>
              <a:t>Frankrike:</a:t>
            </a:r>
          </a:p>
          <a:p>
            <a:r>
              <a:rPr lang="nb-NO" sz="2000" dirty="0" err="1">
                <a:solidFill>
                  <a:schemeClr val="bg1"/>
                </a:solidFill>
              </a:rPr>
              <a:t>Cheval</a:t>
            </a:r>
            <a:r>
              <a:rPr lang="nb-NO" sz="2000" dirty="0">
                <a:solidFill>
                  <a:schemeClr val="bg1"/>
                </a:solidFill>
              </a:rPr>
              <a:t> </a:t>
            </a:r>
            <a:r>
              <a:rPr lang="nb-NO" sz="2000" dirty="0" err="1">
                <a:solidFill>
                  <a:schemeClr val="bg1"/>
                </a:solidFill>
              </a:rPr>
              <a:t>Quancard</a:t>
            </a:r>
            <a:endParaRPr lang="nb-NO" sz="2000" dirty="0">
              <a:solidFill>
                <a:schemeClr val="bg1"/>
              </a:solidFill>
            </a:endParaRPr>
          </a:p>
          <a:p>
            <a:pPr lvl="1"/>
            <a:r>
              <a:rPr lang="nb-NO" sz="2000" dirty="0" err="1">
                <a:solidFill>
                  <a:schemeClr val="bg1"/>
                </a:solidFill>
              </a:rPr>
              <a:t>Familiearv</a:t>
            </a:r>
            <a:r>
              <a:rPr lang="nb-NO" sz="2000" dirty="0">
                <a:solidFill>
                  <a:schemeClr val="bg1"/>
                </a:solidFill>
              </a:rPr>
              <a:t> fra 1844 og fram til i dag.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Klassiske </a:t>
            </a:r>
            <a:r>
              <a:rPr lang="nb-NO" sz="2000" dirty="0" err="1">
                <a:solidFill>
                  <a:schemeClr val="bg1"/>
                </a:solidFill>
              </a:rPr>
              <a:t>Bordeauxz</a:t>
            </a:r>
            <a:r>
              <a:rPr lang="nb-NO" sz="2000" dirty="0">
                <a:solidFill>
                  <a:schemeClr val="bg1"/>
                </a:solidFill>
              </a:rPr>
              <a:t>-viner fra </a:t>
            </a:r>
            <a:r>
              <a:rPr lang="nb-NO" sz="2000" dirty="0" err="1">
                <a:solidFill>
                  <a:schemeClr val="bg1"/>
                </a:solidFill>
              </a:rPr>
              <a:t>Left</a:t>
            </a:r>
            <a:r>
              <a:rPr lang="nb-NO" sz="2000" dirty="0">
                <a:solidFill>
                  <a:schemeClr val="bg1"/>
                </a:solidFill>
              </a:rPr>
              <a:t> Bank.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Kvalitet og effektivitet med nye lokaler på 17 000 m2.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Eksporterer til over 60 markeder.</a:t>
            </a:r>
          </a:p>
          <a:p>
            <a:pPr lvl="1"/>
            <a:endParaRPr lang="nb-NO" sz="2000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E09A0F3-6A7C-F4DA-AF77-66A860410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5" r="25743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47577-B5D5-5A24-E6E8-705AA5E8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b-NO" sz="3800" dirty="0">
                <a:solidFill>
                  <a:schemeClr val="bg1"/>
                </a:solidFill>
              </a:rPr>
              <a:t>Hvilke produsenter samarbeider vi med?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F3B6D2-3828-6324-2154-2466B15D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chemeClr val="bg1"/>
                </a:solidFill>
              </a:rPr>
              <a:t>Frankrike:</a:t>
            </a:r>
          </a:p>
          <a:p>
            <a:r>
              <a:rPr lang="nb-NO" sz="2000" dirty="0" err="1">
                <a:solidFill>
                  <a:schemeClr val="bg1"/>
                </a:solidFill>
              </a:rPr>
              <a:t>Gardet</a:t>
            </a:r>
            <a:endParaRPr lang="nb-NO" sz="2000" dirty="0">
              <a:solidFill>
                <a:schemeClr val="bg1"/>
              </a:solidFill>
            </a:endParaRP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Familieeid siden slutten av 1800-tallet og etablert av Charles </a:t>
            </a:r>
            <a:r>
              <a:rPr lang="nb-NO" sz="2000" dirty="0" err="1">
                <a:solidFill>
                  <a:schemeClr val="bg1"/>
                </a:solidFill>
              </a:rPr>
              <a:t>Gardet</a:t>
            </a:r>
            <a:r>
              <a:rPr lang="nb-NO" sz="200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Kombinerer moderne teknologi med tradisjonsrike produksjonsmetoder.</a:t>
            </a:r>
          </a:p>
          <a:p>
            <a:pPr lvl="1"/>
            <a:r>
              <a:rPr lang="nb-NO" sz="2000" dirty="0" err="1">
                <a:solidFill>
                  <a:schemeClr val="bg1"/>
                </a:solidFill>
              </a:rPr>
              <a:t>Prieux</a:t>
            </a:r>
            <a:r>
              <a:rPr lang="nb-NO" sz="2000" dirty="0">
                <a:solidFill>
                  <a:schemeClr val="bg1"/>
                </a:solidFill>
              </a:rPr>
              <a:t>-familien er nå stolt eier av Champagne-huset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Følger den strenge AOC-metoden.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Fokus på miljø og kvalitet.</a:t>
            </a:r>
          </a:p>
          <a:p>
            <a:pPr lvl="1"/>
            <a:endParaRPr lang="nb-NO" sz="2000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21CB3D81-4867-7D3E-B910-C8938D60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6" r="19988" b="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8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EA8300-EB66-48D4-A196-A59DD063A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DF4CD11-5E44-7D72-ABDE-DEC6181C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60" r="1" b="45882"/>
          <a:stretch/>
        </p:blipFill>
        <p:spPr>
          <a:xfrm>
            <a:off x="5369284" y="1"/>
            <a:ext cx="6822716" cy="240841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8262FE7-4F47-C821-C683-3575AC7BE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9" r="2" b="18806"/>
          <a:stretch/>
        </p:blipFill>
        <p:spPr>
          <a:xfrm>
            <a:off x="5369283" y="2391337"/>
            <a:ext cx="3400848" cy="448374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D6B5EFC-3896-1920-BE81-994386651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99" r="3" b="20728"/>
          <a:stretch/>
        </p:blipFill>
        <p:spPr>
          <a:xfrm>
            <a:off x="8770132" y="2391337"/>
            <a:ext cx="3421868" cy="448374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47577-B5D5-5A24-E6E8-705AA5E8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0431"/>
            <a:ext cx="4518134" cy="1466455"/>
          </a:xfrm>
        </p:spPr>
        <p:txBody>
          <a:bodyPr anchor="b"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Chapeau! Buck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F3B6D2-3828-6324-2154-2466B15D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492080"/>
            <a:ext cx="4518134" cy="3015849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Mack og Northern Wines sin egen merkevare laget i samarbeid med avdøde Marcus Buck.</a:t>
            </a:r>
          </a:p>
          <a:p>
            <a:r>
              <a:rPr lang="nb-NO" sz="2000" dirty="0">
                <a:solidFill>
                  <a:schemeClr val="bg1"/>
                </a:solidFill>
              </a:rPr>
              <a:t>Chapeau! Kan oversettes til «tar hatten av». Som en hyllest.</a:t>
            </a:r>
          </a:p>
          <a:p>
            <a:r>
              <a:rPr lang="nb-NO" sz="2000" dirty="0">
                <a:solidFill>
                  <a:schemeClr val="bg1"/>
                </a:solidFill>
              </a:rPr>
              <a:t>Alpelue som symbol.</a:t>
            </a:r>
          </a:p>
          <a:p>
            <a:r>
              <a:rPr lang="nb-NO" sz="2000" dirty="0">
                <a:solidFill>
                  <a:schemeClr val="bg1"/>
                </a:solidFill>
              </a:rPr>
              <a:t>Rødvin, hvitvin og rosévin som vi har på flaske, </a:t>
            </a:r>
            <a:r>
              <a:rPr lang="nb-NO" sz="2000" dirty="0" err="1">
                <a:solidFill>
                  <a:schemeClr val="bg1"/>
                </a:solidFill>
              </a:rPr>
              <a:t>Keykeg</a:t>
            </a:r>
            <a:r>
              <a:rPr lang="nb-NO" sz="2000" dirty="0">
                <a:solidFill>
                  <a:schemeClr val="bg1"/>
                </a:solidFill>
              </a:rPr>
              <a:t> 20L.  </a:t>
            </a:r>
            <a:r>
              <a:rPr lang="nb-NO" sz="2000" dirty="0" err="1">
                <a:solidFill>
                  <a:schemeClr val="bg1"/>
                </a:solidFill>
              </a:rPr>
              <a:t>Prissettes</a:t>
            </a:r>
            <a:r>
              <a:rPr lang="nb-NO" sz="2000" dirty="0">
                <a:solidFill>
                  <a:schemeClr val="bg1"/>
                </a:solidFill>
              </a:rPr>
              <a:t> i «</a:t>
            </a:r>
            <a:r>
              <a:rPr lang="nb-NO" sz="2000" dirty="0" err="1">
                <a:solidFill>
                  <a:schemeClr val="bg1"/>
                </a:solidFill>
              </a:rPr>
              <a:t>low</a:t>
            </a:r>
            <a:r>
              <a:rPr lang="nb-NO" sz="2000" dirty="0">
                <a:solidFill>
                  <a:schemeClr val="bg1"/>
                </a:solidFill>
              </a:rPr>
              <a:t> </a:t>
            </a:r>
            <a:r>
              <a:rPr lang="nb-NO" sz="2000" dirty="0" err="1">
                <a:solidFill>
                  <a:schemeClr val="bg1"/>
                </a:solidFill>
              </a:rPr>
              <a:t>price</a:t>
            </a:r>
            <a:r>
              <a:rPr lang="nb-NO" sz="2000" dirty="0">
                <a:solidFill>
                  <a:schemeClr val="bg1"/>
                </a:solidFill>
              </a:rPr>
              <a:t>» og brukes aktivt.</a:t>
            </a:r>
          </a:p>
          <a:p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408416"/>
            <a:ext cx="56230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7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Vin - Mack</vt:lpstr>
      <vt:lpstr>Northern Wines AS</vt:lpstr>
      <vt:lpstr>Hvordan jobber vi?</vt:lpstr>
      <vt:lpstr>Hvilke produsenter samarbeider vi med?</vt:lpstr>
      <vt:lpstr>Hvilke produsenter samarbeider vi med?</vt:lpstr>
      <vt:lpstr>Hvilke produsenter samarbeider vi med?</vt:lpstr>
      <vt:lpstr>Chapeau! Buck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 - Mack</dc:title>
  <dc:creator>Vegard Nilsen</dc:creator>
  <cp:lastModifiedBy>Geir Arne Sangesland</cp:lastModifiedBy>
  <cp:revision>33</cp:revision>
  <dcterms:created xsi:type="dcterms:W3CDTF">2023-01-23T13:45:12Z</dcterms:created>
  <dcterms:modified xsi:type="dcterms:W3CDTF">2023-11-23T14:13:16Z</dcterms:modified>
</cp:coreProperties>
</file>